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84" r:id="rId4"/>
    <p:sldId id="270" r:id="rId5"/>
    <p:sldId id="272" r:id="rId6"/>
    <p:sldId id="276" r:id="rId7"/>
    <p:sldId id="289" r:id="rId8"/>
    <p:sldId id="263" r:id="rId9"/>
    <p:sldId id="278" r:id="rId10"/>
    <p:sldId id="279" r:id="rId11"/>
    <p:sldId id="260" r:id="rId12"/>
    <p:sldId id="285" r:id="rId13"/>
    <p:sldId id="281" r:id="rId14"/>
    <p:sldId id="282" r:id="rId15"/>
    <p:sldId id="286" r:id="rId16"/>
    <p:sldId id="288" r:id="rId17"/>
    <p:sldId id="280" r:id="rId18"/>
    <p:sldId id="287" r:id="rId19"/>
    <p:sldId id="26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86318" autoAdjust="0"/>
  </p:normalViewPr>
  <p:slideViewPr>
    <p:cSldViewPr snapToGrid="0">
      <p:cViewPr varScale="1">
        <p:scale>
          <a:sx n="87" d="100"/>
          <a:sy n="87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5891-93C3-4875-A180-39B5E86D9A5B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CE8C-F0D8-4687-8431-137C737B8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Thanks for coming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Explain 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hope to get: why important, crash course on how to use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6CE8C-F0D8-4687-8431-137C737B8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D5EF-463F-4538-9A72-06B74E60E804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3FB5-850E-4855-99BA-871F4BAFC9D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5D75-9495-4236-9640-05F9FB4110A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849D-25B8-4539-8652-4B9BD62C46BE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ACD4-CE97-4361-BA49-8086C3EAE957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0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DBFB-BF63-4BF7-B0C7-5BD8C5BB52FB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0D7F8-85B4-4C2F-99ED-BD80B3782DD1}" type="datetime1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6F5-F913-49E7-A733-0F938D7D6AE0}" type="datetime1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06E8-BE49-480A-8731-80AB9984EB8E}" type="datetime1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3F4A-97CC-4A65-A8B3-7BD2B37B51F6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707C6-0627-44E4-9812-C5B34AE85367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C30E-7198-4535-B6F4-295C523DE250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522BF-D7AD-49F0-BE48-63944B23FA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355" y="4218976"/>
            <a:ext cx="2802467" cy="2502499"/>
          </a:xfrm>
          <a:prstGeom prst="rect">
            <a:avLst/>
          </a:prstGeom>
          <a:blipFill dpi="0" rotWithShape="1">
            <a:blip r:embed="rId1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272" t="-20647" r="-361034" b="-16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hambaugh/monaco-scipy2022/blob/main/dice_rol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hambaugh/monaco-scipy2022/blob/main/baseball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trs.nasa.gov/citations/20100038453" TargetMode="External"/><Relationship Id="rId3" Type="http://schemas.openxmlformats.org/officeDocument/2006/relationships/hyperlink" Target="https://github.com/scottshambaugh/monaco/tree/main/examples" TargetMode="External"/><Relationship Id="rId7" Type="http://schemas.openxmlformats.org/officeDocument/2006/relationships/hyperlink" Target="https://www.youtube.com/watch?v=yB539OIol_s" TargetMode="External"/><Relationship Id="rId2" Type="http://schemas.openxmlformats.org/officeDocument/2006/relationships/hyperlink" Target="https://github.com/scottshambaugh/mona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ottshambaugh/monaco-scipy2022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conference.scipy.org/proceedings/scipy2022/pdfs/scott_shambaugh.pdf" TargetMode="External"/><Relationship Id="rId10" Type="http://schemas.openxmlformats.org/officeDocument/2006/relationships/hyperlink" Target="https://www.sciencedirect.com/science/article/pii/S1364815218302822" TargetMode="External"/><Relationship Id="rId4" Type="http://schemas.openxmlformats.org/officeDocument/2006/relationships/hyperlink" Target="https://monaco.readthedocs.io/" TargetMode="External"/><Relationship Id="rId9" Type="http://schemas.openxmlformats.org/officeDocument/2006/relationships/hyperlink" Target="https://www.sciencedirect.com/science/article/pii/S136481522031011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onsoftware.com/2007/10/26/evidence-based-scheduling/" TargetMode="External"/><Relationship Id="rId13" Type="http://schemas.openxmlformats.org/officeDocument/2006/relationships/hyperlink" Target="https://www.pymc.io/welcome.html" TargetMode="External"/><Relationship Id="rId3" Type="http://schemas.openxmlformats.org/officeDocument/2006/relationships/hyperlink" Target="https://en.wikipedia.org/wiki/Dragon#/media/File:M%C3%BCnster_wawelski.jpg" TargetMode="External"/><Relationship Id="rId7" Type="http://schemas.openxmlformats.org/officeDocument/2006/relationships/hyperlink" Target="https://projects.fivethirtyeight.com/2020-election-forecast/" TargetMode="External"/><Relationship Id="rId12" Type="http://schemas.openxmlformats.org/officeDocument/2006/relationships/hyperlink" Target="https://mc-stan.org/" TargetMode="External"/><Relationship Id="rId2" Type="http://schemas.openxmlformats.org/officeDocument/2006/relationships/hyperlink" Target="https://en.wikipedia.org/wiki/File:Reggio_calabria_museo_nazionale_mosaico_da_kaulo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trs.nasa.gov/citations/20100038453" TargetMode="External"/><Relationship Id="rId11" Type="http://schemas.openxmlformats.org/officeDocument/2006/relationships/hyperlink" Target="https://uqpyproject.readthedocs.io/en/latest/" TargetMode="External"/><Relationship Id="rId5" Type="http://schemas.openxmlformats.org/officeDocument/2006/relationships/hyperlink" Target="https://commons.wikimedia.org/wiki/File:20000_squid_holding_sailor.jpg" TargetMode="External"/><Relationship Id="rId10" Type="http://schemas.openxmlformats.org/officeDocument/2006/relationships/hyperlink" Target="https://www.getguesstimate.com/models" TargetMode="External"/><Relationship Id="rId4" Type="http://schemas.openxmlformats.org/officeDocument/2006/relationships/hyperlink" Target="https://commons.wikimedia.org/wiki/File:Psalter_World_Map,_c.1265_dragons.jpg" TargetMode="External"/><Relationship Id="rId9" Type="http://schemas.openxmlformats.org/officeDocument/2006/relationships/hyperlink" Target="https://distributed.dask.org/en/stab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67415"/>
          </a:xfrm>
        </p:spPr>
        <p:txBody>
          <a:bodyPr>
            <a:normAutofit fontScale="90000"/>
          </a:bodyPr>
          <a:lstStyle/>
          <a:p>
            <a:r>
              <a:rPr lang="en-US" dirty="0"/>
              <a:t>Monaco: Quantify Uncertainty and Sensitivities in Your Computational Models with a Monte Carlo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049"/>
            <a:ext cx="9144000" cy="9680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SciPy 2022 Conference</a:t>
            </a:r>
          </a:p>
          <a:p>
            <a:r>
              <a:rPr lang="en-US" dirty="0" smtClean="0"/>
              <a:t>Machine Learning and Data Science Track</a:t>
            </a:r>
          </a:p>
          <a:p>
            <a:r>
              <a:rPr lang="en-US" dirty="0" smtClean="0"/>
              <a:t>Scott Shambaugh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4"/>
    </mc:Choice>
    <mc:Fallback xmlns="">
      <p:transition spd="slow" advTm="570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7845" r="81441" b="35666"/>
          <a:stretch/>
        </p:blipFill>
        <p:spPr>
          <a:xfrm>
            <a:off x="735980" y="1605776"/>
            <a:ext cx="1483113" cy="27878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Input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2947232"/>
            <a:ext cx="3760670" cy="1566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1182128"/>
            <a:ext cx="3760670" cy="156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88" y="4651621"/>
            <a:ext cx="3761486" cy="156728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11999" y="1182127"/>
            <a:ext cx="4878595" cy="4994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Pass in any of </a:t>
            </a:r>
            <a:r>
              <a:rPr lang="en-US" sz="2400" dirty="0" err="1" smtClean="0"/>
              <a:t>scipy.stats</a:t>
            </a:r>
            <a:r>
              <a:rPr lang="en-US" sz="2400" dirty="0" smtClean="0"/>
              <a:t>’ probability distributions</a:t>
            </a:r>
          </a:p>
          <a:p>
            <a:r>
              <a:rPr lang="en-US" sz="2000" dirty="0" smtClean="0"/>
              <a:t>Or, define a custom one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Input ranges come from:</a:t>
            </a:r>
          </a:p>
          <a:p>
            <a:r>
              <a:rPr lang="en-US" sz="2000" dirty="0" smtClean="0"/>
              <a:t>Observed / experimental data</a:t>
            </a:r>
          </a:p>
          <a:p>
            <a:r>
              <a:rPr lang="en-US" sz="2000" dirty="0" smtClean="0"/>
              <a:t>Physical limits</a:t>
            </a:r>
          </a:p>
          <a:p>
            <a:r>
              <a:rPr lang="en-US" sz="2000" dirty="0" smtClean="0"/>
              <a:t>Spec sheets</a:t>
            </a:r>
          </a:p>
          <a:p>
            <a:r>
              <a:rPr lang="en-US" sz="2000" dirty="0" smtClean="0"/>
              <a:t>Best guesses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75" y="32691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6551"/>
            <a:ext cx="6174608" cy="49396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11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Simulation Structure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363895" y="5139605"/>
            <a:ext cx="1468233" cy="1216745"/>
          </a:xfrm>
        </p:spPr>
      </p:pic>
      <p:sp>
        <p:nvSpPr>
          <p:cNvPr id="2" name="TextBox 1"/>
          <p:cNvSpPr txBox="1"/>
          <p:nvPr/>
        </p:nvSpPr>
        <p:spPr>
          <a:xfrm>
            <a:off x="7324164" y="1728542"/>
            <a:ext cx="441986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3 User-Defined Functions</a:t>
            </a:r>
          </a:p>
          <a:p>
            <a:endParaRPr lang="en-US" dirty="0"/>
          </a:p>
          <a:p>
            <a:r>
              <a:rPr lang="en-US" sz="2000" dirty="0" smtClean="0"/>
              <a:t>Preprocess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input values from each case,</a:t>
            </a:r>
            <a:br>
              <a:rPr lang="en-US" dirty="0" smtClean="0"/>
            </a:br>
            <a:r>
              <a:rPr lang="en-US" dirty="0" smtClean="0"/>
              <a:t>structures it into format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expects</a:t>
            </a:r>
          </a:p>
          <a:p>
            <a:endParaRPr lang="en-US" dirty="0" smtClean="0"/>
          </a:p>
          <a:p>
            <a:r>
              <a:rPr lang="en-US" sz="2000" dirty="0" smtClean="0"/>
              <a:t>Run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Wraps or directly implements your model</a:t>
            </a:r>
            <a:endParaRPr lang="en-US" dirty="0"/>
          </a:p>
          <a:p>
            <a:endParaRPr lang="en-US" dirty="0" smtClean="0"/>
          </a:p>
          <a:p>
            <a:r>
              <a:rPr lang="en-US" sz="2000" dirty="0" err="1" smtClean="0"/>
              <a:t>Postprocess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Grabs raw outputs from </a:t>
            </a:r>
            <a:r>
              <a:rPr lang="en-US" i="1" dirty="0" smtClean="0">
                <a:latin typeface="Courier Std" panose="02070409020205020404" pitchFamily="49" charset="0"/>
              </a:rPr>
              <a:t>run</a:t>
            </a:r>
            <a:r>
              <a:rPr lang="en-US" dirty="0" smtClean="0"/>
              <a:t> function and</a:t>
            </a:r>
            <a:br>
              <a:rPr lang="en-US" dirty="0" smtClean="0"/>
            </a:br>
            <a:r>
              <a:rPr lang="en-US" dirty="0" smtClean="0"/>
              <a:t>extracts output values for each case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26359" y="3755409"/>
            <a:ext cx="16141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61045" y="2601524"/>
            <a:ext cx="1679510" cy="654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626359" y="4254435"/>
            <a:ext cx="1614196" cy="3189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1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 – Analyzing Results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7" t="-1793" r="7739" b="31883"/>
          <a:stretch/>
        </p:blipFill>
        <p:spPr>
          <a:xfrm>
            <a:off x="838200" y="1829339"/>
            <a:ext cx="2808515" cy="3450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8601" y="1350387"/>
            <a:ext cx="7951994" cy="4826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Plotting!</a:t>
            </a:r>
          </a:p>
          <a:p>
            <a:r>
              <a:rPr lang="en-US" sz="2000" dirty="0" err="1" smtClean="0">
                <a:latin typeface="Courier Std" panose="02070409020205020404" pitchFamily="49" charset="0"/>
              </a:rPr>
              <a:t>monaco.plot</a:t>
            </a:r>
            <a:r>
              <a:rPr lang="en-US" sz="2000" dirty="0" smtClean="0">
                <a:latin typeface="Courier Std" panose="02070409020205020404" pitchFamily="49" charset="0"/>
              </a:rPr>
              <a:t>()</a:t>
            </a:r>
            <a:r>
              <a:rPr lang="en-US" sz="2000" dirty="0" smtClean="0"/>
              <a:t> on one or more </a:t>
            </a:r>
            <a:r>
              <a:rPr lang="en-US" sz="2000" i="1" dirty="0" err="1" smtClean="0"/>
              <a:t>Vars</a:t>
            </a:r>
            <a:r>
              <a:rPr lang="en-US" sz="2000" dirty="0" smtClean="0"/>
              <a:t> will automatically choose best plot type to show</a:t>
            </a:r>
          </a:p>
          <a:p>
            <a:r>
              <a:rPr lang="en-US" sz="2000" dirty="0" smtClean="0"/>
              <a:t>Histograms</a:t>
            </a:r>
            <a:r>
              <a:rPr lang="en-US" sz="2000" dirty="0"/>
              <a:t>, </a:t>
            </a:r>
            <a:r>
              <a:rPr lang="en-US" sz="2000" dirty="0" smtClean="0"/>
              <a:t>empirical CDFs, 2D/3D scatter plots, 2D/3D spaghetti plots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Variable Statistics</a:t>
            </a:r>
          </a:p>
          <a:p>
            <a:r>
              <a:rPr lang="en-US" sz="2000" dirty="0" smtClean="0"/>
              <a:t>Calculate mean, percentiles, </a:t>
            </a:r>
            <a:r>
              <a:rPr lang="en-US" sz="2000" dirty="0" err="1" smtClean="0"/>
              <a:t>etc</a:t>
            </a:r>
            <a:r>
              <a:rPr lang="en-US" sz="2000" dirty="0" smtClean="0"/>
              <a:t>, or any custom statistic</a:t>
            </a:r>
          </a:p>
          <a:p>
            <a:r>
              <a:rPr lang="en-US" sz="2000" dirty="0" smtClean="0"/>
              <a:t>Bootstrapped to </a:t>
            </a:r>
            <a:r>
              <a:rPr lang="en-US" sz="2000" dirty="0"/>
              <a:t>specified confidence </a:t>
            </a:r>
            <a:r>
              <a:rPr lang="en-US" sz="2000" dirty="0" smtClean="0"/>
              <a:t>levels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Sensitivity Indices</a:t>
            </a:r>
            <a:endParaRPr lang="en-US" sz="2400" dirty="0"/>
          </a:p>
          <a:p>
            <a:r>
              <a:rPr lang="en-US" sz="2000" dirty="0" smtClean="0"/>
              <a:t>Measures contribution to output variance from variance of inputs</a:t>
            </a:r>
          </a:p>
          <a:p>
            <a:r>
              <a:rPr lang="en-US" sz="2000" dirty="0" smtClean="0"/>
              <a:t>Includes first-order as well as nonlinear interaction effects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25" y="359080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Live Demo: Dice </a:t>
            </a:r>
            <a:r>
              <a:rPr lang="en-US" dirty="0"/>
              <a:t>Roll</a:t>
            </a:r>
            <a:br>
              <a:rPr lang="en-US" dirty="0"/>
            </a:br>
            <a:r>
              <a:rPr lang="en-US" sz="1600" dirty="0" smtClean="0">
                <a:hlinkClick r:id="rId2"/>
              </a:rPr>
              <a:t>github.com/</a:t>
            </a:r>
            <a:r>
              <a:rPr lang="en-US" sz="1600" dirty="0" err="1" smtClean="0">
                <a:hlinkClick r:id="rId2"/>
              </a:rPr>
              <a:t>scottshambaugh</a:t>
            </a:r>
            <a:r>
              <a:rPr lang="en-US" sz="1600" dirty="0" smtClean="0">
                <a:hlinkClick r:id="rId2"/>
              </a:rPr>
              <a:t>/monaco-scipy2022/blob/main/</a:t>
            </a:r>
            <a:r>
              <a:rPr lang="en-US" sz="1600" dirty="0" err="1" smtClean="0">
                <a:hlinkClick r:id="rId2"/>
              </a:rPr>
              <a:t>dice_roll.ipynb</a:t>
            </a:r>
            <a:r>
              <a:rPr lang="en-US" sz="1600" dirty="0" smtClean="0"/>
              <a:t>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Live Demo: </a:t>
            </a:r>
            <a:r>
              <a:rPr lang="en-US" dirty="0"/>
              <a:t>Baseball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>
                <a:hlinkClick r:id="rId2"/>
              </a:rPr>
              <a:t>github.com/</a:t>
            </a:r>
            <a:r>
              <a:rPr lang="en-US" sz="1600" dirty="0" err="1" smtClean="0">
                <a:hlinkClick r:id="rId2"/>
              </a:rPr>
              <a:t>scottshambaugh</a:t>
            </a:r>
            <a:r>
              <a:rPr lang="en-US" sz="1600" dirty="0" smtClean="0">
                <a:hlinkClick r:id="rId2"/>
              </a:rPr>
              <a:t>/monaco-scipy2022/blob/main/</a:t>
            </a:r>
            <a:r>
              <a:rPr lang="en-US" sz="1600" dirty="0" err="1" smtClean="0">
                <a:hlinkClick r:id="rId2"/>
              </a:rPr>
              <a:t>baseball.ipynb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 Workflow – Other Features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7046167" cy="48265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Parallel Processing</a:t>
            </a:r>
          </a:p>
          <a:p>
            <a:r>
              <a:rPr lang="en-US" sz="1900" dirty="0" smtClean="0"/>
              <a:t>Run workflow serially or in parallel with </a:t>
            </a:r>
            <a:r>
              <a:rPr lang="en-US" sz="1900" i="1" dirty="0" err="1" smtClean="0"/>
              <a:t>dask.distributed</a:t>
            </a:r>
            <a:endParaRPr lang="en-US" sz="1900" i="1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How Many Cases to Run?</a:t>
            </a:r>
            <a:endParaRPr lang="en-US" sz="2400" dirty="0"/>
          </a:p>
          <a:p>
            <a:r>
              <a:rPr lang="en-US" sz="1900" dirty="0" smtClean="0"/>
              <a:t>Order statistics determine cases needed to rigorously reach confidence level for variable statistics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File I/O</a:t>
            </a:r>
          </a:p>
          <a:p>
            <a:r>
              <a:rPr lang="en-US" sz="1900" dirty="0" smtClean="0"/>
              <a:t>Save and load </a:t>
            </a:r>
            <a:r>
              <a:rPr lang="en-US" sz="1900" i="1" dirty="0" smtClean="0"/>
              <a:t>Sim</a:t>
            </a:r>
            <a:r>
              <a:rPr lang="en-US" sz="1900" dirty="0" smtClean="0"/>
              <a:t> and </a:t>
            </a:r>
            <a:r>
              <a:rPr lang="en-US" sz="1900" i="1" dirty="0" smtClean="0"/>
              <a:t>Case</a:t>
            </a:r>
            <a:r>
              <a:rPr lang="en-US" sz="1900" dirty="0" smtClean="0"/>
              <a:t> objects to file to avoid repeating expensive computations</a:t>
            </a:r>
          </a:p>
          <a:p>
            <a:r>
              <a:rPr lang="en-US" sz="1900" dirty="0" smtClean="0"/>
              <a:t>Import and export variables to </a:t>
            </a:r>
            <a:r>
              <a:rPr lang="en-US" sz="1900" i="1" dirty="0" smtClean="0"/>
              <a:t>.csv </a:t>
            </a:r>
            <a:r>
              <a:rPr lang="en-US" sz="1900" dirty="0" smtClean="0"/>
              <a:t>or </a:t>
            </a:r>
            <a:r>
              <a:rPr lang="en-US" sz="1900" i="1" dirty="0" smtClean="0"/>
              <a:t>.</a:t>
            </a:r>
            <a:r>
              <a:rPr lang="en-US" sz="1900" i="1" dirty="0" err="1" smtClean="0"/>
              <a:t>json</a:t>
            </a:r>
            <a:r>
              <a:rPr lang="en-US" sz="1900" i="1" dirty="0" smtClean="0"/>
              <a:t> </a:t>
            </a:r>
            <a:r>
              <a:rPr lang="en-US" sz="1900" dirty="0" smtClean="0"/>
              <a:t>to trade out any part of the workflow with external tooling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Quasi Monte-Carlo Sampling</a:t>
            </a:r>
            <a:endParaRPr lang="en-US" sz="2400" dirty="0"/>
          </a:p>
          <a:p>
            <a:r>
              <a:rPr lang="en-US" sz="1900" dirty="0" smtClean="0"/>
              <a:t>Fills space more efficiently than pure random sampling</a:t>
            </a:r>
            <a:endParaRPr lang="en-US" sz="19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596" y="1376997"/>
            <a:ext cx="1974640" cy="65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-424"/>
          <a:stretch/>
        </p:blipFill>
        <p:spPr>
          <a:xfrm>
            <a:off x="8778167" y="2414575"/>
            <a:ext cx="2275498" cy="3762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02" y="359079"/>
            <a:ext cx="2496796" cy="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Model &amp; Parameter Validation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1" y="2472612"/>
            <a:ext cx="10515600" cy="370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Very important, but genuinely difficult</a:t>
            </a:r>
          </a:p>
          <a:p>
            <a:r>
              <a:rPr lang="en-US" sz="2000" dirty="0" smtClean="0"/>
              <a:t>A rigorous treatment requires:</a:t>
            </a:r>
          </a:p>
          <a:p>
            <a:pPr lvl="1"/>
            <a:r>
              <a:rPr lang="en-US" sz="1600" dirty="0" smtClean="0"/>
              <a:t>Lots of test data</a:t>
            </a:r>
          </a:p>
          <a:p>
            <a:pPr lvl="1"/>
            <a:r>
              <a:rPr lang="en-US" sz="1600" dirty="0" smtClean="0"/>
              <a:t>Moving to a full probabilistic programming framework</a:t>
            </a:r>
          </a:p>
          <a:p>
            <a:r>
              <a:rPr lang="en-US" sz="2000" dirty="0" smtClean="0"/>
              <a:t>A more typical treatment looks like:</a:t>
            </a:r>
          </a:p>
          <a:p>
            <a:pPr lvl="1"/>
            <a:r>
              <a:rPr lang="en-US" sz="1600" dirty="0" smtClean="0"/>
              <a:t>Subject matter expert validates model behavior (corners of input space often reveal bugs!)</a:t>
            </a:r>
          </a:p>
          <a:p>
            <a:pPr lvl="1"/>
            <a:r>
              <a:rPr lang="en-US" sz="1600" dirty="0" smtClean="0"/>
              <a:t>Input parameters are anchored and defined conservatively</a:t>
            </a:r>
          </a:p>
          <a:p>
            <a:pPr lvl="1"/>
            <a:r>
              <a:rPr lang="en-US" sz="1600" dirty="0" smtClean="0"/>
              <a:t>A small family of test data is compared to expected results </a:t>
            </a:r>
          </a:p>
          <a:p>
            <a:pPr lvl="2"/>
            <a:r>
              <a:rPr lang="en-US" sz="1400" dirty="0" smtClean="0"/>
              <a:t>Can formalize with hypothesis testing or probabilistic scoring measures</a:t>
            </a:r>
          </a:p>
          <a:p>
            <a:r>
              <a:rPr lang="en-US" sz="2000" dirty="0"/>
              <a:t>Outside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 err="1">
                <a:latin typeface="Courier Std" panose="02070409020205020404" pitchFamily="49" charset="0"/>
              </a:rPr>
              <a:t>monaco</a:t>
            </a:r>
            <a:r>
              <a:rPr lang="en-US" sz="2000" dirty="0" err="1"/>
              <a:t>’s</a:t>
            </a:r>
            <a:r>
              <a:rPr lang="en-US" sz="2000" dirty="0">
                <a:latin typeface="Courier Std" panose="02070409020205020404" pitchFamily="49" charset="0"/>
              </a:rPr>
              <a:t> </a:t>
            </a:r>
            <a:r>
              <a:rPr lang="en-US" sz="2000" dirty="0"/>
              <a:t>scope</a:t>
            </a:r>
          </a:p>
          <a:p>
            <a:pPr lvl="1"/>
            <a:endParaRPr lang="en-US" sz="1600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2"/>
          <a:stretch/>
        </p:blipFill>
        <p:spPr>
          <a:xfrm>
            <a:off x="2658841" y="1350387"/>
            <a:ext cx="6874317" cy="978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089" y="0"/>
            <a:ext cx="10515600" cy="1325563"/>
          </a:xfrm>
        </p:spPr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0925" y="1692551"/>
            <a:ext cx="2904691" cy="1568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Monaco</a:t>
            </a:r>
            <a:endParaRPr lang="en-US" dirty="0"/>
          </a:p>
          <a:p>
            <a:pPr marL="0" indent="0" algn="ctr">
              <a:buNone/>
            </a:pPr>
            <a:r>
              <a:rPr lang="en-US" sz="2000" dirty="0" smtClean="0"/>
              <a:t>Single-Shot</a:t>
            </a:r>
            <a:br>
              <a:rPr lang="en-US" sz="2000" dirty="0" smtClean="0"/>
            </a:br>
            <a:r>
              <a:rPr lang="en-US" sz="2000" dirty="0" smtClean="0"/>
              <a:t>Uncertainty &amp; Sensitivity Analysis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303170" y="11114963"/>
            <a:ext cx="1274511" cy="184619"/>
          </a:xfrm>
        </p:spPr>
        <p:txBody>
          <a:bodyPr/>
          <a:lstStyle/>
          <a:p>
            <a:fld id="{373522BF-D7AD-49F0-BE48-63944B23FA17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22897" y="1644174"/>
            <a:ext cx="2784219" cy="142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UQpy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More Advanced Uncertainty &amp; Sensitivity </a:t>
            </a:r>
            <a:r>
              <a:rPr lang="en-US" sz="2000" dirty="0" smtClean="0"/>
              <a:t>Analysis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6976" y="1692551"/>
            <a:ext cx="2833632" cy="1260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Stan, </a:t>
            </a:r>
            <a:r>
              <a:rPr lang="en-US" dirty="0" err="1" smtClean="0"/>
              <a:t>PyMC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/>
              <a:t>Probabilistic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19" y="3575539"/>
            <a:ext cx="2819455" cy="2362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47" y="3799156"/>
            <a:ext cx="2827807" cy="2328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672" y="3200208"/>
            <a:ext cx="2396240" cy="1070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02" y="4658122"/>
            <a:ext cx="2725379" cy="109650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556603" y="902368"/>
            <a:ext cx="7074569" cy="275701"/>
          </a:xfrm>
          <a:prstGeom prst="rightArrow">
            <a:avLst/>
          </a:prstGeom>
          <a:gradFill flip="none" rotWithShape="1">
            <a:gsLst>
              <a:gs pos="13000">
                <a:schemeClr val="accent5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08138" y="1746073"/>
            <a:ext cx="2888288" cy="122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/>
              <a:t>Guesstimate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Web-based tool for simple models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83" y="3260558"/>
            <a:ext cx="2393861" cy="629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t="15790" r="2381" b="8834"/>
          <a:stretch/>
        </p:blipFill>
        <p:spPr>
          <a:xfrm>
            <a:off x="3492027" y="4012139"/>
            <a:ext cx="2227971" cy="2021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4" y="3071306"/>
            <a:ext cx="2338836" cy="424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2543" y="3174029"/>
            <a:ext cx="1264926" cy="561234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9378319" y="88725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Advanced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95820" y="867267"/>
            <a:ext cx="1973370" cy="35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Basic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34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Miscellanea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50387"/>
            <a:ext cx="10515600" cy="500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Links</a:t>
            </a:r>
            <a:endParaRPr lang="en-US" sz="2400" dirty="0"/>
          </a:p>
          <a:p>
            <a:r>
              <a:rPr lang="en-US" sz="1900" dirty="0"/>
              <a:t>Project repo: </a:t>
            </a:r>
            <a:r>
              <a:rPr lang="en-US" sz="1900" dirty="0" smtClean="0">
                <a:hlinkClick r:id="rId2"/>
              </a:rPr>
              <a:t>github.com/</a:t>
            </a:r>
            <a:r>
              <a:rPr lang="en-US" sz="1900" dirty="0" err="1" smtClean="0">
                <a:hlinkClick r:id="rId2"/>
              </a:rPr>
              <a:t>scottshambaugh</a:t>
            </a:r>
            <a:r>
              <a:rPr lang="en-US" sz="1900" dirty="0" smtClean="0">
                <a:hlinkClick r:id="rId2"/>
              </a:rPr>
              <a:t>/monaco</a:t>
            </a:r>
            <a:r>
              <a:rPr lang="en-US" sz="1900" dirty="0" smtClean="0"/>
              <a:t> </a:t>
            </a:r>
            <a:endParaRPr lang="en-US" sz="1900" dirty="0"/>
          </a:p>
          <a:p>
            <a:r>
              <a:rPr lang="en-US" sz="1900" dirty="0" smtClean="0"/>
              <a:t>Lots of examples</a:t>
            </a:r>
            <a:r>
              <a:rPr lang="en-US" sz="1900" dirty="0"/>
              <a:t>: </a:t>
            </a:r>
            <a:r>
              <a:rPr lang="en-US" sz="1900" dirty="0" smtClean="0">
                <a:hlinkClick r:id="rId3"/>
              </a:rPr>
              <a:t>github.com/</a:t>
            </a:r>
            <a:r>
              <a:rPr lang="en-US" sz="1900" dirty="0" err="1" smtClean="0">
                <a:hlinkClick r:id="rId3"/>
              </a:rPr>
              <a:t>scottshambaugh</a:t>
            </a:r>
            <a:r>
              <a:rPr lang="en-US" sz="1900" dirty="0" smtClean="0">
                <a:hlinkClick r:id="rId3"/>
              </a:rPr>
              <a:t>/monaco/tree/main/examples</a:t>
            </a:r>
            <a:r>
              <a:rPr lang="en-US" sz="1900" dirty="0" smtClean="0"/>
              <a:t> </a:t>
            </a:r>
          </a:p>
          <a:p>
            <a:r>
              <a:rPr lang="en-US" sz="1900" dirty="0"/>
              <a:t>API Documentation: </a:t>
            </a:r>
            <a:r>
              <a:rPr lang="en-US" sz="1900" dirty="0" smtClean="0">
                <a:hlinkClick r:id="rId4"/>
              </a:rPr>
              <a:t>monaco.readthedocs.io</a:t>
            </a:r>
            <a:endParaRPr lang="en-US" sz="1900" dirty="0" smtClean="0"/>
          </a:p>
          <a:p>
            <a:r>
              <a:rPr lang="en-US" sz="1900" dirty="0"/>
              <a:t>Conference paper</a:t>
            </a:r>
            <a:r>
              <a:rPr lang="en-US" sz="1900" dirty="0" smtClean="0"/>
              <a:t>: </a:t>
            </a:r>
            <a:r>
              <a:rPr lang="en-US" sz="1900" dirty="0" smtClean="0">
                <a:hlinkClick r:id="rId5"/>
              </a:rPr>
              <a:t>conference.scipy.org/proceedings/scipy2022/pdfs/scott_shambaugh.pdf</a:t>
            </a:r>
            <a:r>
              <a:rPr lang="en-US" sz="1900" dirty="0" smtClean="0"/>
              <a:t> </a:t>
            </a:r>
            <a:endParaRPr lang="en-US" sz="1900" dirty="0" smtClean="0"/>
          </a:p>
          <a:p>
            <a:r>
              <a:rPr lang="en-US" sz="1900" dirty="0" smtClean="0"/>
              <a:t>These slides and notebooks</a:t>
            </a:r>
            <a:r>
              <a:rPr lang="en-US" sz="1900" dirty="0"/>
              <a:t>: </a:t>
            </a:r>
            <a:r>
              <a:rPr lang="en-US" sz="1900" dirty="0" smtClean="0">
                <a:hlinkClick r:id="rId6"/>
              </a:rPr>
              <a:t>github.com/</a:t>
            </a:r>
            <a:r>
              <a:rPr lang="en-US" sz="1900" dirty="0" err="1" smtClean="0">
                <a:hlinkClick r:id="rId6"/>
              </a:rPr>
              <a:t>scottshambaugh</a:t>
            </a:r>
            <a:r>
              <a:rPr lang="en-US" sz="1900" dirty="0" smtClean="0">
                <a:hlinkClick r:id="rId6"/>
              </a:rPr>
              <a:t>/monaco-scipy2022</a:t>
            </a:r>
            <a:r>
              <a:rPr lang="en-US" sz="1900" dirty="0" smtClean="0"/>
              <a:t> </a:t>
            </a:r>
            <a:endParaRPr lang="en-US" sz="1900" dirty="0" smtClean="0"/>
          </a:p>
          <a:p>
            <a:r>
              <a:rPr lang="en-US" sz="1900" dirty="0" smtClean="0"/>
              <a:t>Video </a:t>
            </a:r>
            <a:r>
              <a:rPr lang="en-US" sz="1900" dirty="0"/>
              <a:t>of conference talk: </a:t>
            </a:r>
            <a:r>
              <a:rPr lang="en-US" sz="1900" dirty="0" smtClean="0">
                <a:hlinkClick r:id="rId7"/>
              </a:rPr>
              <a:t>youtube.com/</a:t>
            </a:r>
            <a:r>
              <a:rPr lang="en-US" sz="1900" dirty="0" err="1" smtClean="0">
                <a:hlinkClick r:id="rId7"/>
              </a:rPr>
              <a:t>watch?v</a:t>
            </a:r>
            <a:r>
              <a:rPr lang="en-US" sz="1900" dirty="0" smtClean="0">
                <a:hlinkClick r:id="rId7"/>
              </a:rPr>
              <a:t>=yB539OIol_s</a:t>
            </a:r>
            <a:endParaRPr lang="en-US" sz="1900" dirty="0" smtClean="0"/>
          </a:p>
          <a:p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Recommended Reading:</a:t>
            </a:r>
          </a:p>
          <a:p>
            <a:r>
              <a:rPr lang="en-US" sz="1900" dirty="0" smtClean="0">
                <a:hlinkClick r:id="rId8"/>
              </a:rPr>
              <a:t>“Applying </a:t>
            </a:r>
            <a:r>
              <a:rPr lang="en-US" sz="1900" dirty="0">
                <a:hlinkClick r:id="rId8"/>
              </a:rPr>
              <a:t>Monte Carlo Simulation to Launch Vehicle Design and Requirements </a:t>
            </a:r>
            <a:r>
              <a:rPr lang="en-US" sz="1900" dirty="0" smtClean="0">
                <a:hlinkClick r:id="rId8"/>
              </a:rPr>
              <a:t>Analysis”</a:t>
            </a:r>
            <a:endParaRPr lang="en-US" sz="1900" dirty="0" smtClean="0"/>
          </a:p>
          <a:p>
            <a:r>
              <a:rPr lang="en-US" sz="1900" dirty="0" smtClean="0">
                <a:hlinkClick r:id="rId9"/>
              </a:rPr>
              <a:t>“The </a:t>
            </a:r>
            <a:r>
              <a:rPr lang="en-US" sz="1900" dirty="0">
                <a:hlinkClick r:id="rId9"/>
              </a:rPr>
              <a:t>Future of Sensitivity Analysis: An essential discipline for systems modeling and policy </a:t>
            </a:r>
            <a:r>
              <a:rPr lang="en-US" sz="1900" dirty="0" smtClean="0">
                <a:hlinkClick r:id="rId9"/>
              </a:rPr>
              <a:t>support”</a:t>
            </a:r>
            <a:endParaRPr lang="en-US" sz="1900" dirty="0"/>
          </a:p>
          <a:p>
            <a:r>
              <a:rPr lang="en-US" sz="1900" dirty="0" smtClean="0">
                <a:hlinkClick r:id="rId10"/>
              </a:rPr>
              <a:t>“Why </a:t>
            </a:r>
            <a:r>
              <a:rPr lang="en-US" sz="1900" dirty="0">
                <a:hlinkClick r:id="rId10"/>
              </a:rPr>
              <a:t>so many published sensitivity analyses are false: A systematic review of sensitivity analysis </a:t>
            </a:r>
            <a:r>
              <a:rPr lang="en-US" sz="1900" dirty="0" smtClean="0">
                <a:hlinkClick r:id="rId10"/>
              </a:rPr>
              <a:t>practices”</a:t>
            </a:r>
            <a:endParaRPr lang="en-US" sz="19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Short-Term Roadmap – currently alpha software</a:t>
            </a:r>
            <a:endParaRPr lang="en-US" sz="2400" dirty="0"/>
          </a:p>
          <a:p>
            <a:r>
              <a:rPr lang="en-US" sz="1900" dirty="0" smtClean="0"/>
              <a:t>Single variable and pairwise regressions: linear, polynomial, custom, with confidence intervals</a:t>
            </a:r>
          </a:p>
          <a:p>
            <a:r>
              <a:rPr lang="en-US" sz="1900" dirty="0" smtClean="0"/>
              <a:t>Sensitivity Indices: confidence intervals and scale-dependent effects</a:t>
            </a:r>
          </a:p>
          <a:p>
            <a:r>
              <a:rPr lang="en-US" sz="1900" dirty="0" err="1" smtClean="0"/>
              <a:t>Dask</a:t>
            </a:r>
            <a:r>
              <a:rPr lang="en-US" sz="1900" dirty="0" smtClean="0"/>
              <a:t>: link task graph and confirm working on remote server</a:t>
            </a:r>
          </a:p>
          <a:p>
            <a:r>
              <a:rPr lang="en-US" sz="1900" dirty="0" smtClean="0"/>
              <a:t>Pairwise variable statistics</a:t>
            </a: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39" y="1350387"/>
            <a:ext cx="2393861" cy="629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5344" y="2076227"/>
            <a:ext cx="288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Std" panose="02070409020205020404" pitchFamily="49" charset="0"/>
              </a:rPr>
              <a:t>pip install monaco</a:t>
            </a:r>
            <a:endParaRPr lang="en-US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3446"/>
            <a:ext cx="10515600" cy="2465129"/>
          </a:xfrm>
        </p:spPr>
        <p:txBody>
          <a:bodyPr>
            <a:normAutofit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Thank you to Capella Space for sponsoring this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3074" name="Picture 2" descr="https://www.capellaspace.com/wp-content/uploads/2022/06/capella_space_blog_rainbowsar_NYC-2000-1440x8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48" y="3216041"/>
            <a:ext cx="4322500" cy="24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apellaspace.com/wp-content/uploads/2020/12/capella_sapce_horizontal_full_logo_coppp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91" y="2051844"/>
            <a:ext cx="2694414" cy="9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apellaspace.com/wp-content/uploads/2021/08/capella_space_open_data_gallery_set_2_Pantanal-640x4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67" y="3366378"/>
            <a:ext cx="3467659" cy="22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capellaspace.com/wp-content/uploads/2021/07/capella_space_open_data_gallery_set_2_PS10-640x4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4" y="3366381"/>
            <a:ext cx="3467655" cy="22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0"/>
    </mc:Choice>
    <mc:Fallback xmlns="">
      <p:transition spd="slow" advTm="188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3731"/>
            <a:ext cx="10515600" cy="5253232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hlinkClick r:id="rId2"/>
              </a:rPr>
              <a:t>https://www.capellaspace.com</a:t>
            </a:r>
            <a:r>
              <a:rPr lang="en-US" sz="1800" dirty="0" smtClean="0">
                <a:hlinkClick r:id="rId2"/>
              </a:rPr>
              <a:t>/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www.youtube.com/watch?v=IHZwWFHWa-w</a:t>
            </a:r>
          </a:p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www.cantorsparadise.com/maxwells-equations-7484212839b1</a:t>
            </a:r>
          </a:p>
          <a:p>
            <a:r>
              <a:rPr lang="en-US" sz="1800" dirty="0">
                <a:hlinkClick r:id="rId2"/>
              </a:rPr>
              <a:t>http://www.cs.cornell.edu/courses/cs4670/2016sp/lectures/lec41_recowrapup_web.pdf</a:t>
            </a:r>
          </a:p>
          <a:p>
            <a:r>
              <a:rPr lang="en-US" sz="1800" dirty="0" smtClean="0">
                <a:hlinkClick r:id="rId2"/>
              </a:rPr>
              <a:t>https://en.wikipedia.org/wiki/File:Reggio_calabria_museo_nazionale_mosaico_da_kaulon.jpg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https://en.wikipedia.org/wiki/Dragon#/media/File:M%C3%BCnster_wawelski.jpg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https://commons.wikimedia.org/wiki/File:Psalter_World_Map,_c.1265_dragons.jpg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https://commons.wikimedia.org/wiki/File:20000_squid_holding_sailor.jpg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ntrs.nasa.gov/citations/20100038453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7"/>
              </a:rPr>
              <a:t>https://projects.fivethirtyeight.com/2020-election-forecast</a:t>
            </a:r>
            <a:r>
              <a:rPr lang="en-US" sz="1800" dirty="0" smtClean="0">
                <a:hlinkClick r:id="rId7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8"/>
              </a:rPr>
              <a:t>https://www.joelonsoftware.com/2007/10/26/evidence-based-scheduling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9"/>
              </a:rPr>
              <a:t>https://distributed.dask.org/en/stable</a:t>
            </a:r>
            <a:r>
              <a:rPr lang="en-US" sz="1800" dirty="0" smtClean="0">
                <a:hlinkClick r:id="rId9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0"/>
              </a:rPr>
              <a:t>https://www.getguesstimate.com/models</a:t>
            </a:r>
            <a:r>
              <a:rPr lang="en-US" sz="1800" dirty="0"/>
              <a:t> </a:t>
            </a:r>
          </a:p>
          <a:p>
            <a:r>
              <a:rPr lang="en-US" sz="1800" dirty="0" smtClean="0">
                <a:hlinkClick r:id="rId11"/>
              </a:rPr>
              <a:t>https</a:t>
            </a:r>
            <a:r>
              <a:rPr lang="en-US" sz="1800" dirty="0">
                <a:hlinkClick r:id="rId11"/>
              </a:rPr>
              <a:t>://uqpyproject.readthedocs.io/en/latest</a:t>
            </a:r>
            <a:r>
              <a:rPr lang="en-US" sz="1800" dirty="0" smtClean="0">
                <a:hlinkClick r:id="rId11"/>
              </a:rPr>
              <a:t>/#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hlinkClick r:id="rId12"/>
              </a:rPr>
              <a:t>https</a:t>
            </a:r>
            <a:r>
              <a:rPr lang="en-US" sz="1800" dirty="0">
                <a:hlinkClick r:id="rId12"/>
              </a:rPr>
              <a:t>://mc-stan.org</a:t>
            </a:r>
            <a:r>
              <a:rPr lang="en-US" sz="1800" dirty="0" smtClean="0">
                <a:hlinkClick r:id="rId12"/>
              </a:rPr>
              <a:t>/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13"/>
              </a:rPr>
              <a:t>https://</a:t>
            </a:r>
            <a:r>
              <a:rPr lang="en-US" sz="1800" dirty="0" smtClean="0">
                <a:hlinkClick r:id="rId13"/>
              </a:rPr>
              <a:t>www.pymc.io/welcome.html</a:t>
            </a:r>
            <a:r>
              <a:rPr lang="en-US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 Empirical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5338" y="1638295"/>
            <a:ext cx="447494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Deterministic</a:t>
            </a:r>
          </a:p>
          <a:p>
            <a:r>
              <a:rPr lang="en-US" sz="2000" dirty="0" err="1"/>
              <a:t>Debuggable</a:t>
            </a:r>
            <a:r>
              <a:rPr lang="en-US" sz="2000" dirty="0"/>
              <a:t> &amp; Auditable</a:t>
            </a:r>
          </a:p>
          <a:p>
            <a:r>
              <a:rPr lang="en-US" sz="2000" dirty="0" smtClean="0"/>
              <a:t>Encodes Human </a:t>
            </a:r>
            <a:r>
              <a:rPr lang="en-US" sz="2000" dirty="0"/>
              <a:t>Knowledge</a:t>
            </a:r>
          </a:p>
          <a:p>
            <a:r>
              <a:rPr lang="en-US" sz="2000" dirty="0"/>
              <a:t>No Need for Training Data</a:t>
            </a:r>
          </a:p>
          <a:p>
            <a:r>
              <a:rPr lang="en-US" sz="2000" dirty="0"/>
              <a:t>Easy to Implement → Used </a:t>
            </a:r>
            <a:r>
              <a:rPr lang="en-US" sz="2000" dirty="0" smtClean="0"/>
              <a:t>Everywhere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“Too Perfect”</a:t>
            </a:r>
          </a:p>
          <a:p>
            <a:r>
              <a:rPr lang="en-US" sz="2000" dirty="0" smtClean="0"/>
              <a:t>Real world is noisy and messy!</a:t>
            </a:r>
          </a:p>
          <a:p>
            <a:r>
              <a:rPr lang="en-US" sz="2000" dirty="0"/>
              <a:t>How sensitive are these predictions</a:t>
            </a:r>
            <a:r>
              <a:rPr lang="en-US" sz="2000" dirty="0" smtClean="0"/>
              <a:t>?</a:t>
            </a:r>
            <a:endParaRPr lang="en-US" sz="2000" dirty="0"/>
          </a:p>
          <a:p>
            <a:r>
              <a:rPr lang="en-US" sz="2000" dirty="0" smtClean="0"/>
              <a:t>What’s the range of outcomes?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07" y="4028075"/>
            <a:ext cx="1651839" cy="1583108"/>
          </a:xfrm>
          <a:prstGeom prst="rect">
            <a:avLst/>
          </a:prstGeom>
        </p:spPr>
      </p:pic>
      <p:pic>
        <p:nvPicPr>
          <p:cNvPr id="1026" name="Picture 2" descr="https://miro.medium.com/max/672/1*db0LuwdYFFVEqHh0coMbs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07" y="1887671"/>
            <a:ext cx="1651839" cy="1548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51746" y="2531813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051746" y="4705358"/>
            <a:ext cx="500159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447" y="4017238"/>
            <a:ext cx="1684992" cy="1583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8" name="Picture 4" descr="https://miro.medium.com/max/577/1*5lwQvSXFhtqopgQxvomSQ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74" y="1816324"/>
            <a:ext cx="1687165" cy="16696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7757" y="357293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02047" y="3572932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28922" y="358376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>
            <a:off x="6829064" y="1638295"/>
            <a:ext cx="358501" cy="4165345"/>
          </a:xfrm>
          <a:prstGeom prst="leftBrace">
            <a:avLst>
              <a:gd name="adj1" fmla="val 8333"/>
              <a:gd name="adj2" fmla="val 2452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69901" y="5803640"/>
            <a:ext cx="39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66FF"/>
                </a:solidFill>
              </a:rPr>
              <a:t>Crucial for effective &amp; responsible use of models in decision-making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25326" y="3947412"/>
            <a:ext cx="4427191" cy="1697777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6829064" y="1638296"/>
            <a:ext cx="358501" cy="2144194"/>
          </a:xfrm>
          <a:prstGeom prst="leftBrace">
            <a:avLst>
              <a:gd name="adj1" fmla="val 8333"/>
              <a:gd name="adj2" fmla="val 4800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703244" y="2531813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03244" y="4705358"/>
            <a:ext cx="658511" cy="228542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292541" y="35848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Decisions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5292408" y="2520975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292408" y="4694520"/>
            <a:ext cx="837804" cy="239379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06"/>
    </mc:Choice>
    <mc:Fallback xmlns="">
      <p:transition spd="slow" advTm="20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/>
      <p:bldP spid="22" grpId="0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0" y="788987"/>
            <a:ext cx="4241800" cy="5387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Best Point Estimate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85586" y="788987"/>
            <a:ext cx="4605902" cy="5093231"/>
            <a:chOff x="2096911" y="1882704"/>
            <a:chExt cx="3883378" cy="4294260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6308">
            <a:off x="2389831" y="3978501"/>
            <a:ext cx="3156384" cy="900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4601261" y="3322722"/>
            <a:ext cx="1769882" cy="1211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93" y="1167012"/>
            <a:ext cx="1798566" cy="2461674"/>
          </a:xfrm>
          <a:prstGeom prst="rect">
            <a:avLst/>
          </a:prstGeom>
        </p:spPr>
      </p:pic>
      <p:pic>
        <p:nvPicPr>
          <p:cNvPr id="1026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3749170" y="1309704"/>
            <a:ext cx="2604287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be dragons!</a:t>
            </a:r>
            <a:endParaRPr lang="en-US" sz="3200" b="1" i="1" dirty="0"/>
          </a:p>
        </p:txBody>
      </p:sp>
      <p:sp>
        <p:nvSpPr>
          <p:cNvPr id="27" name="Oval 26"/>
          <p:cNvSpPr/>
          <p:nvPr/>
        </p:nvSpPr>
        <p:spPr>
          <a:xfrm>
            <a:off x="431623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54915" y="28637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27388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Varying Inputs</a:t>
                </a:r>
                <a:br>
                  <a:rPr lang="en-US" dirty="0" smtClean="0"/>
                </a:br>
                <a:r>
                  <a:rPr lang="en-US" dirty="0" smtClean="0"/>
                  <a:t>One-At-A-Time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Covered </a:t>
                </a:r>
                <a:r>
                  <a:rPr lang="en-US" dirty="0" smtClean="0"/>
                  <a:t>volume (convex hull)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 # of variables increase, volume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Doesn’t scale!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788986"/>
                <a:ext cx="4846320" cy="5845493"/>
              </a:xfrm>
              <a:prstGeom prst="rect">
                <a:avLst/>
              </a:prstGeom>
              <a:blipFill>
                <a:blip r:embed="rId2"/>
                <a:stretch>
                  <a:fillRect l="-2642" t="-229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2072640" y="812800"/>
            <a:ext cx="4653280" cy="4582160"/>
          </a:xfrm>
          <a:custGeom>
            <a:avLst/>
            <a:gdLst>
              <a:gd name="connsiteX0" fmla="*/ 0 w 4653280"/>
              <a:gd name="connsiteY0" fmla="*/ 2275840 h 4582160"/>
              <a:gd name="connsiteX1" fmla="*/ 2296160 w 4653280"/>
              <a:gd name="connsiteY1" fmla="*/ 4582160 h 4582160"/>
              <a:gd name="connsiteX2" fmla="*/ 4653280 w 4653280"/>
              <a:gd name="connsiteY2" fmla="*/ 2275840 h 4582160"/>
              <a:gd name="connsiteX3" fmla="*/ 2346960 w 4653280"/>
              <a:gd name="connsiteY3" fmla="*/ 0 h 4582160"/>
              <a:gd name="connsiteX4" fmla="*/ 0 w 4653280"/>
              <a:gd name="connsiteY4" fmla="*/ 2275840 h 45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3280" h="4582160">
                <a:moveTo>
                  <a:pt x="0" y="2275840"/>
                </a:moveTo>
                <a:lnTo>
                  <a:pt x="2296160" y="4582160"/>
                </a:lnTo>
                <a:lnTo>
                  <a:pt x="4653280" y="2275840"/>
                </a:lnTo>
                <a:lnTo>
                  <a:pt x="2346960" y="0"/>
                </a:lnTo>
                <a:lnTo>
                  <a:pt x="0" y="227584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54915" y="788987"/>
            <a:ext cx="5936572" cy="5093230"/>
            <a:chOff x="974980" y="1882704"/>
            <a:chExt cx="5005309" cy="4294259"/>
          </a:xfrm>
        </p:grpSpPr>
        <p:sp>
          <p:nvSpPr>
            <p:cNvPr id="6" name="Rectangle 5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4980" y="3631962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2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6" idx="0"/>
              <a:endCxn id="6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3"/>
              <a:endCxn id="6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77640" y="3763433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5133815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5139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939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21924" y="30104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9186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9556" y="380961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16235" y="459959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16235" y="531426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16235" y="72500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22914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0477">
            <a:off x="5436235" y="4467716"/>
            <a:ext cx="1122769" cy="7684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621" y="966007"/>
            <a:ext cx="791291" cy="1083030"/>
          </a:xfrm>
          <a:prstGeom prst="rect">
            <a:avLst/>
          </a:prstGeom>
        </p:spPr>
      </p:pic>
      <p:pic>
        <p:nvPicPr>
          <p:cNvPr id="31" name="Picture 2" descr="https://upload.wikimedia.org/wikipedia/commons/5/5c/Reggio_calabria_museo_nazionale_mosaico_da_kaul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4250">
            <a:off x="5190808" y="1112226"/>
            <a:ext cx="1221397" cy="5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12000" y="316424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Here still be dragons!</a:t>
            </a:r>
            <a:endParaRPr lang="en-US" sz="3200" b="1" i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308">
            <a:off x="2145173" y="4606609"/>
            <a:ext cx="1550340" cy="4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Random Points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“Monte Carlo” approach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Covered volume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 smtClean="0"/>
                  <a:t> for any dimension hypercube</a:t>
                </a:r>
              </a:p>
              <a:p>
                <a:r>
                  <a:rPr lang="en-US" dirty="0" smtClean="0"/>
                  <a:t>Good coverage inside that volume</a:t>
                </a:r>
              </a:p>
              <a:p>
                <a:r>
                  <a:rPr lang="en-US" dirty="0"/>
                  <a:t>F</a:t>
                </a:r>
                <a:r>
                  <a:rPr lang="en-US" dirty="0" smtClean="0"/>
                  <a:t>ull exploration of the input space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0" y="788987"/>
                <a:ext cx="4241800" cy="5387976"/>
              </a:xfrm>
              <a:blipFill>
                <a:blip r:embed="rId2"/>
                <a:stretch>
                  <a:fillRect l="-3017" t="-1810" r="-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85586" y="788987"/>
            <a:ext cx="4605902" cy="5093230"/>
            <a:chOff x="2096911" y="1882704"/>
            <a:chExt cx="3883378" cy="4294259"/>
          </a:xfrm>
        </p:grpSpPr>
        <p:sp>
          <p:nvSpPr>
            <p:cNvPr id="30" name="Rectangle 29"/>
            <p:cNvSpPr/>
            <p:nvPr/>
          </p:nvSpPr>
          <p:spPr>
            <a:xfrm>
              <a:off x="2096911" y="1882704"/>
              <a:ext cx="3883378" cy="3883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79793" y="580763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1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30" idx="0"/>
              <a:endCxn id="30" idx="2"/>
            </p:cNvCxnSpPr>
            <p:nvPr/>
          </p:nvCxnSpPr>
          <p:spPr>
            <a:xfrm>
              <a:off x="4038600" y="1882704"/>
              <a:ext cx="0" cy="38833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3"/>
              <a:endCxn id="30" idx="1"/>
            </p:cNvCxnSpPr>
            <p:nvPr/>
          </p:nvCxnSpPr>
          <p:spPr>
            <a:xfrm flipH="1">
              <a:off x="2096911" y="3824393"/>
              <a:ext cx="38833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063474" y="3684990"/>
              <a:ext cx="121920" cy="1219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5127831" y="324417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79094" y="32843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13025" y="3364485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451026" y="256243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8004" y="267259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49225" y="289805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95409" y="179818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32270" y="466029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21134" y="517798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23328" y="83683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71631" y="13935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22914" y="222965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035801" y="1628408"/>
            <a:ext cx="285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chemeClr val="bg1">
                    <a:lumMod val="75000"/>
                  </a:schemeClr>
                </a:solidFill>
              </a:rPr>
              <a:t>Input Space</a:t>
            </a:r>
            <a:endParaRPr lang="en-US" sz="4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21134" y="31397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80306" y="486875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8196" y="417111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36748" y="431762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0341" y="343671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89211" y="501336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07142" y="225654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03020" y="2697064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49865" y="151498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54026" y="172376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836421" y="89660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15562" y="3851441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462214" y="39340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547814" y="30196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9333" y="1315129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078711" y="4997520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51396" y="2463383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408004" y="9634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006409" y="4123938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05014" y="347683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72435" y="3424062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03151" y="5274207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63829" y="4853796"/>
            <a:ext cx="144604" cy="1446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14880" y="934720"/>
            <a:ext cx="4348480" cy="4429760"/>
          </a:xfrm>
          <a:custGeom>
            <a:avLst/>
            <a:gdLst>
              <a:gd name="connsiteX0" fmla="*/ 71120 w 4348480"/>
              <a:gd name="connsiteY0" fmla="*/ 4429760 h 4429760"/>
              <a:gd name="connsiteX1" fmla="*/ 3931920 w 4348480"/>
              <a:gd name="connsiteY1" fmla="*/ 4145280 h 4429760"/>
              <a:gd name="connsiteX2" fmla="*/ 4297680 w 4348480"/>
              <a:gd name="connsiteY2" fmla="*/ 2021840 h 4429760"/>
              <a:gd name="connsiteX3" fmla="*/ 4348480 w 4348480"/>
              <a:gd name="connsiteY3" fmla="*/ 436880 h 4429760"/>
              <a:gd name="connsiteX4" fmla="*/ 2672080 w 4348480"/>
              <a:gd name="connsiteY4" fmla="*/ 10160 h 4429760"/>
              <a:gd name="connsiteX5" fmla="*/ 1412240 w 4348480"/>
              <a:gd name="connsiteY5" fmla="*/ 0 h 4429760"/>
              <a:gd name="connsiteX6" fmla="*/ 243840 w 4348480"/>
              <a:gd name="connsiteY6" fmla="*/ 111760 h 4429760"/>
              <a:gd name="connsiteX7" fmla="*/ 0 w 4348480"/>
              <a:gd name="connsiteY7" fmla="*/ 863600 h 4429760"/>
              <a:gd name="connsiteX8" fmla="*/ 71120 w 4348480"/>
              <a:gd name="connsiteY8" fmla="*/ 4429760 h 442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8480" h="4429760">
                <a:moveTo>
                  <a:pt x="71120" y="4429760"/>
                </a:moveTo>
                <a:lnTo>
                  <a:pt x="3931920" y="4145280"/>
                </a:lnTo>
                <a:lnTo>
                  <a:pt x="4297680" y="2021840"/>
                </a:lnTo>
                <a:lnTo>
                  <a:pt x="4348480" y="436880"/>
                </a:lnTo>
                <a:lnTo>
                  <a:pt x="2672080" y="10160"/>
                </a:lnTo>
                <a:lnTo>
                  <a:pt x="1412240" y="0"/>
                </a:lnTo>
                <a:lnTo>
                  <a:pt x="243840" y="111760"/>
                </a:lnTo>
                <a:lnTo>
                  <a:pt x="0" y="863600"/>
                </a:lnTo>
                <a:lnTo>
                  <a:pt x="71120" y="4429760"/>
                </a:lnTo>
                <a:close/>
              </a:path>
            </a:pathLst>
          </a:custGeom>
          <a:solidFill>
            <a:srgbClr val="0066FF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54915" y="2863704"/>
            <a:ext cx="1325552" cy="43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&amp; Sensitivity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938197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“What is the range of possible outcomes?”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436859" y="1438750"/>
            <a:ext cx="3651380" cy="1360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“Which parameters most affect these outcomes?”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133363" y="2705973"/>
            <a:ext cx="3810473" cy="2477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dirty="0"/>
              <a:t>Uncertainty </a:t>
            </a:r>
            <a:r>
              <a:rPr lang="en-US" sz="3100" dirty="0" smtClean="0"/>
              <a:t>Analysis</a:t>
            </a:r>
          </a:p>
          <a:p>
            <a:r>
              <a:rPr lang="en-US" sz="2400" dirty="0" smtClean="0"/>
              <a:t>Histograms</a:t>
            </a:r>
          </a:p>
          <a:p>
            <a:r>
              <a:rPr lang="en-US" sz="2400" dirty="0" smtClean="0"/>
              <a:t>Spaghetti Plots</a:t>
            </a:r>
          </a:p>
          <a:p>
            <a:r>
              <a:rPr lang="en-US" sz="2400" dirty="0" smtClean="0"/>
              <a:t>Confidence Intervals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89574" y="2705973"/>
            <a:ext cx="4731243" cy="2402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Sensitivity Analysis</a:t>
            </a:r>
          </a:p>
          <a:p>
            <a:r>
              <a:rPr lang="en-US" sz="2400" dirty="0" smtClean="0"/>
              <a:t>Scatter Plots</a:t>
            </a:r>
          </a:p>
          <a:p>
            <a:r>
              <a:rPr lang="en-US" sz="2400" dirty="0" smtClean="0"/>
              <a:t>Sensitivity Indices</a:t>
            </a:r>
          </a:p>
          <a:p>
            <a:r>
              <a:rPr lang="en-US" sz="2400" dirty="0" smtClean="0"/>
              <a:t>Regressions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86" y="4929985"/>
            <a:ext cx="2398326" cy="1008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69" y="4929985"/>
            <a:ext cx="2003160" cy="9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looks like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04" y="1703514"/>
            <a:ext cx="3508513" cy="1156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NASA: Ares I</a:t>
            </a:r>
            <a:br>
              <a:rPr lang="en-US" dirty="0" smtClean="0"/>
            </a:br>
            <a:r>
              <a:rPr lang="en-US" dirty="0" smtClean="0"/>
              <a:t>Flight Simulations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77" y="2569824"/>
            <a:ext cx="3867227" cy="306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2" y="2569824"/>
            <a:ext cx="2645514" cy="185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0" y="4274885"/>
            <a:ext cx="2130729" cy="16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339633" y="1690688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FiveThirtyEight: Election Forecasting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06860" y="1676285"/>
            <a:ext cx="3508513" cy="11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FogBugz</a:t>
            </a:r>
            <a:r>
              <a:rPr lang="en-US" dirty="0" smtClean="0"/>
              <a:t>: Evidence-Based Scheduling</a:t>
            </a:r>
            <a:endParaRPr lang="en-US" dirty="0"/>
          </a:p>
        </p:txBody>
      </p:sp>
      <p:pic>
        <p:nvPicPr>
          <p:cNvPr id="1026" name="Picture 2" descr="https://i0.wp.com/www.joelonsoftware.com/wp-content/uploads/2007/10/26ebs6.png?resize=460%2C246&amp;ssl=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" b="5189"/>
          <a:stretch/>
        </p:blipFill>
        <p:spPr bwMode="auto">
          <a:xfrm>
            <a:off x="8388221" y="4274885"/>
            <a:ext cx="3652384" cy="1903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evidence based scheduling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10177" r="9829" b="11627"/>
          <a:stretch/>
        </p:blipFill>
        <p:spPr bwMode="auto">
          <a:xfrm>
            <a:off x="8594414" y="2667234"/>
            <a:ext cx="2071396" cy="1772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5AA648-0B67-4D99-9491-CE997F298FB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9" y="1218543"/>
            <a:ext cx="9870369" cy="4935185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35795" b="32099"/>
          <a:stretch/>
        </p:blipFill>
        <p:spPr>
          <a:xfrm>
            <a:off x="2683564" y="1218545"/>
            <a:ext cx="4043680" cy="33510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SciPy 2022 – Monaco – Shambaugh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522BF-D7AD-49F0-BE48-63944B23FA17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925" b="32511"/>
          <a:stretch/>
        </p:blipFill>
        <p:spPr>
          <a:xfrm>
            <a:off x="387226" y="1218544"/>
            <a:ext cx="2771105" cy="3330734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-1793" r="-712" b="31883"/>
          <a:stretch/>
        </p:blipFill>
        <p:spPr>
          <a:xfrm>
            <a:off x="6666283" y="1129543"/>
            <a:ext cx="3657159" cy="3450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28781" y="2012494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</a:t>
            </a:r>
          </a:p>
          <a:p>
            <a:r>
              <a:rPr lang="en-US" sz="2400" dirty="0" smtClean="0"/>
              <a:t>Uncertainty </a:t>
            </a:r>
          </a:p>
          <a:p>
            <a:r>
              <a:rPr lang="en-US" sz="2400" dirty="0" smtClean="0"/>
              <a:t>Propagation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235197" y="4782483"/>
            <a:ext cx="175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 &amp; Parameter Validation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4899" y="1129543"/>
            <a:ext cx="9870369" cy="36529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3303007"/>
            <a:ext cx="1586878" cy="4175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4824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11918</TotalTime>
  <Words>881</Words>
  <Application>Microsoft Office PowerPoint</Application>
  <PresentationFormat>Widescreen</PresentationFormat>
  <Paragraphs>222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Std</vt:lpstr>
      <vt:lpstr>Office Theme</vt:lpstr>
      <vt:lpstr>Monaco: Quantify Uncertainty and Sensitivities in Your Computational Models with a Monte Carlo Library</vt:lpstr>
      <vt:lpstr>Acknowledgements</vt:lpstr>
      <vt:lpstr>Mechanistic vs Empirical Models</vt:lpstr>
      <vt:lpstr>PowerPoint Presentation</vt:lpstr>
      <vt:lpstr>PowerPoint Presentation</vt:lpstr>
      <vt:lpstr>PowerPoint Presentation</vt:lpstr>
      <vt:lpstr>Uncertainty &amp; Sensitivity Analysis</vt:lpstr>
      <vt:lpstr>What this looks like in practice</vt:lpstr>
      <vt:lpstr>Workflow</vt:lpstr>
      <vt:lpstr>Workflow – Input Distributions</vt:lpstr>
      <vt:lpstr>Workflow – Simulation Structure</vt:lpstr>
      <vt:lpstr>Workflow – Analyzing Results</vt:lpstr>
      <vt:lpstr>Live Demo: Dice Roll github.com/scottshambaugh/monaco-scipy2022/blob/main/dice_roll.ipynb </vt:lpstr>
      <vt:lpstr>Live Demo: Baseball github.com/scottshambaugh/monaco-scipy2022/blob/main/baseball.ipynb </vt:lpstr>
      <vt:lpstr> Workflow – Other Features</vt:lpstr>
      <vt:lpstr>Model &amp; Parameter Validation</vt:lpstr>
      <vt:lpstr>Recommended Tools</vt:lpstr>
      <vt:lpstr>Miscellanea</vt:lpstr>
      <vt:lpstr>Thank You  Questions?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Shambaugh</dc:creator>
  <cp:lastModifiedBy>Scott Shambaugh</cp:lastModifiedBy>
  <cp:revision>76</cp:revision>
  <dcterms:created xsi:type="dcterms:W3CDTF">2022-06-26T04:05:34Z</dcterms:created>
  <dcterms:modified xsi:type="dcterms:W3CDTF">2022-08-15T23:58:59Z</dcterms:modified>
</cp:coreProperties>
</file>